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8" r:id="rId2"/>
    <p:sldId id="262" r:id="rId3"/>
    <p:sldId id="335" r:id="rId4"/>
    <p:sldId id="373" r:id="rId5"/>
    <p:sldId id="375" r:id="rId6"/>
    <p:sldId id="376" r:id="rId7"/>
    <p:sldId id="365" r:id="rId8"/>
    <p:sldId id="379" r:id="rId9"/>
    <p:sldId id="377" r:id="rId10"/>
    <p:sldId id="378" r:id="rId11"/>
    <p:sldId id="317" r:id="rId12"/>
    <p:sldId id="266" r:id="rId13"/>
    <p:sldId id="346" r:id="rId14"/>
    <p:sldId id="367" r:id="rId15"/>
    <p:sldId id="370" r:id="rId16"/>
    <p:sldId id="364"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0" autoAdjust="0"/>
  </p:normalViewPr>
  <p:slideViewPr>
    <p:cSldViewPr snapToGrid="0">
      <p:cViewPr varScale="1">
        <p:scale>
          <a:sx n="67" d="100"/>
          <a:sy n="67" d="100"/>
        </p:scale>
        <p:origin x="528"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67909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78183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141124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288663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17957770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2021/12/12</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6.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6.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107692" y="1925127"/>
            <a:ext cx="11699213" cy="954107"/>
          </a:xfrm>
          <a:prstGeom prst="rect">
            <a:avLst/>
          </a:prstGeom>
          <a:noFill/>
        </p:spPr>
        <p:txBody>
          <a:bodyPr wrap="square" rtlCol="0">
            <a:spAutoFit/>
            <a:scene3d>
              <a:camera prst="orthographicFront"/>
              <a:lightRig rig="threePt" dir="t"/>
            </a:scene3d>
          </a:bodyPr>
          <a:lstStyle/>
          <a:p>
            <a:pPr algn="ctr"/>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Knowledge-Interactive Network with Sentiment Polarity Intensity-Aware Multi-Task Learning for Emotion Recognition in Conversations</a:t>
            </a:r>
          </a:p>
        </p:txBody>
      </p:sp>
      <p:sp>
        <p:nvSpPr>
          <p:cNvPr id="3" name="文本框 2"/>
          <p:cNvSpPr txBox="1"/>
          <p:nvPr/>
        </p:nvSpPr>
        <p:spPr>
          <a:xfrm>
            <a:off x="4785999" y="5268595"/>
            <a:ext cx="262924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2021.12.12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640193"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 EMNLP2021</a:t>
            </a:r>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453886" y="3231713"/>
            <a:ext cx="9451180" cy="1077218"/>
          </a:xfrm>
          <a:prstGeom prst="rect">
            <a:avLst/>
          </a:prstGeom>
          <a:noFill/>
        </p:spPr>
        <p:txBody>
          <a:bodyPr wrap="square">
            <a:spAutoFit/>
          </a:bodyPr>
          <a:lstStyle/>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Yunhe</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Xie</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Kailai</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Yang∗,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Chengjie</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Sun†,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Bingquan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Zhenzhou</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Ji</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Faculty of Computing, Harbin Institute of Technology, China</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xieyh</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sunchengjie</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liubq</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jizhenzhou</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}@hit.edu.cn</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klyang990203@gmail.com</a:t>
            </a:r>
            <a:endPar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7678992" y="1176427"/>
            <a:ext cx="6143624" cy="369332"/>
          </a:xfrm>
          <a:prstGeom prst="rect">
            <a:avLst/>
          </a:prstGeom>
          <a:noFill/>
        </p:spPr>
        <p:txBody>
          <a:bodyPr wrap="square">
            <a:spAutoFit/>
          </a:bodyPr>
          <a:lstStyle/>
          <a:p>
            <a:r>
              <a:rPr lang="en-US" altLang="zh-CN" b="1" dirty="0"/>
              <a:t>Sentiment Polarity Intensity Prediction</a:t>
            </a:r>
            <a:endParaRPr lang="zh-CN" altLang="en-US" b="1" dirty="0"/>
          </a:p>
        </p:txBody>
      </p:sp>
      <p:pic>
        <p:nvPicPr>
          <p:cNvPr id="18" name="图片 17">
            <a:extLst>
              <a:ext uri="{FF2B5EF4-FFF2-40B4-BE49-F238E27FC236}">
                <a16:creationId xmlns:a16="http://schemas.microsoft.com/office/drawing/2014/main" id="{E5718807-2C1C-4167-8B1E-43D31B6390C8}"/>
              </a:ext>
            </a:extLst>
          </p:cNvPr>
          <p:cNvPicPr>
            <a:picLocks noChangeAspect="1"/>
          </p:cNvPicPr>
          <p:nvPr/>
        </p:nvPicPr>
        <p:blipFill rotWithShape="1">
          <a:blip r:embed="rId3"/>
          <a:srcRect r="1219"/>
          <a:stretch/>
        </p:blipFill>
        <p:spPr>
          <a:xfrm>
            <a:off x="0" y="1287583"/>
            <a:ext cx="7000568" cy="3826983"/>
          </a:xfrm>
          <a:prstGeom prst="rect">
            <a:avLst/>
          </a:prstGeom>
        </p:spPr>
      </p:pic>
      <p:pic>
        <p:nvPicPr>
          <p:cNvPr id="4" name="图片 3">
            <a:extLst>
              <a:ext uri="{FF2B5EF4-FFF2-40B4-BE49-F238E27FC236}">
                <a16:creationId xmlns:a16="http://schemas.microsoft.com/office/drawing/2014/main" id="{464E434A-6B24-4C00-AB38-897F2E195F5A}"/>
              </a:ext>
            </a:extLst>
          </p:cNvPr>
          <p:cNvPicPr>
            <a:picLocks noChangeAspect="1"/>
          </p:cNvPicPr>
          <p:nvPr/>
        </p:nvPicPr>
        <p:blipFill>
          <a:blip r:embed="rId4"/>
          <a:stretch>
            <a:fillRect/>
          </a:stretch>
        </p:blipFill>
        <p:spPr>
          <a:xfrm>
            <a:off x="7964129" y="1561679"/>
            <a:ext cx="3504201" cy="791081"/>
          </a:xfrm>
          <a:prstGeom prst="rect">
            <a:avLst/>
          </a:prstGeom>
        </p:spPr>
      </p:pic>
      <p:pic>
        <p:nvPicPr>
          <p:cNvPr id="9" name="图片 8">
            <a:extLst>
              <a:ext uri="{FF2B5EF4-FFF2-40B4-BE49-F238E27FC236}">
                <a16:creationId xmlns:a16="http://schemas.microsoft.com/office/drawing/2014/main" id="{33B55027-723A-41AB-B0FE-D0354F0621B0}"/>
              </a:ext>
            </a:extLst>
          </p:cNvPr>
          <p:cNvPicPr>
            <a:picLocks noChangeAspect="1"/>
          </p:cNvPicPr>
          <p:nvPr/>
        </p:nvPicPr>
        <p:blipFill>
          <a:blip r:embed="rId5"/>
          <a:stretch>
            <a:fillRect/>
          </a:stretch>
        </p:blipFill>
        <p:spPr>
          <a:xfrm>
            <a:off x="8226272" y="2392593"/>
            <a:ext cx="3242058" cy="407504"/>
          </a:xfrm>
          <a:prstGeom prst="rect">
            <a:avLst/>
          </a:prstGeom>
        </p:spPr>
      </p:pic>
      <p:pic>
        <p:nvPicPr>
          <p:cNvPr id="14" name="图片 13">
            <a:extLst>
              <a:ext uri="{FF2B5EF4-FFF2-40B4-BE49-F238E27FC236}">
                <a16:creationId xmlns:a16="http://schemas.microsoft.com/office/drawing/2014/main" id="{57051EDB-5453-4C8B-A0E6-8334FAE76470}"/>
              </a:ext>
            </a:extLst>
          </p:cNvPr>
          <p:cNvPicPr>
            <a:picLocks noChangeAspect="1"/>
          </p:cNvPicPr>
          <p:nvPr/>
        </p:nvPicPr>
        <p:blipFill>
          <a:blip r:embed="rId6"/>
          <a:stretch>
            <a:fillRect/>
          </a:stretch>
        </p:blipFill>
        <p:spPr>
          <a:xfrm>
            <a:off x="7628061" y="2769896"/>
            <a:ext cx="3840269" cy="714604"/>
          </a:xfrm>
          <a:prstGeom prst="rect">
            <a:avLst/>
          </a:prstGeom>
        </p:spPr>
      </p:pic>
      <p:pic>
        <p:nvPicPr>
          <p:cNvPr id="16" name="图片 15">
            <a:extLst>
              <a:ext uri="{FF2B5EF4-FFF2-40B4-BE49-F238E27FC236}">
                <a16:creationId xmlns:a16="http://schemas.microsoft.com/office/drawing/2014/main" id="{0EC1D59D-15CA-4FF2-8083-86DCFE4AC05F}"/>
              </a:ext>
            </a:extLst>
          </p:cNvPr>
          <p:cNvPicPr>
            <a:picLocks noChangeAspect="1"/>
          </p:cNvPicPr>
          <p:nvPr/>
        </p:nvPicPr>
        <p:blipFill>
          <a:blip r:embed="rId7"/>
          <a:stretch>
            <a:fillRect/>
          </a:stretch>
        </p:blipFill>
        <p:spPr>
          <a:xfrm>
            <a:off x="7704232" y="3811416"/>
            <a:ext cx="3649568" cy="438951"/>
          </a:xfrm>
          <a:prstGeom prst="rect">
            <a:avLst/>
          </a:prstGeom>
        </p:spPr>
      </p:pic>
      <p:pic>
        <p:nvPicPr>
          <p:cNvPr id="19" name="图片 18">
            <a:extLst>
              <a:ext uri="{FF2B5EF4-FFF2-40B4-BE49-F238E27FC236}">
                <a16:creationId xmlns:a16="http://schemas.microsoft.com/office/drawing/2014/main" id="{8F05A73B-0AC1-42A6-834A-AB7F49CDB41C}"/>
              </a:ext>
            </a:extLst>
          </p:cNvPr>
          <p:cNvPicPr>
            <a:picLocks noChangeAspect="1"/>
          </p:cNvPicPr>
          <p:nvPr/>
        </p:nvPicPr>
        <p:blipFill>
          <a:blip r:embed="rId8"/>
          <a:stretch>
            <a:fillRect/>
          </a:stretch>
        </p:blipFill>
        <p:spPr>
          <a:xfrm>
            <a:off x="7704232" y="4207845"/>
            <a:ext cx="3649568" cy="417454"/>
          </a:xfrm>
          <a:prstGeom prst="rect">
            <a:avLst/>
          </a:prstGeom>
        </p:spPr>
      </p:pic>
      <p:pic>
        <p:nvPicPr>
          <p:cNvPr id="24" name="图片 23">
            <a:extLst>
              <a:ext uri="{FF2B5EF4-FFF2-40B4-BE49-F238E27FC236}">
                <a16:creationId xmlns:a16="http://schemas.microsoft.com/office/drawing/2014/main" id="{E8774E8A-2286-4044-B20D-2D54A3C0290A}"/>
              </a:ext>
            </a:extLst>
          </p:cNvPr>
          <p:cNvPicPr>
            <a:picLocks noChangeAspect="1"/>
          </p:cNvPicPr>
          <p:nvPr/>
        </p:nvPicPr>
        <p:blipFill>
          <a:blip r:embed="rId9"/>
          <a:stretch>
            <a:fillRect/>
          </a:stretch>
        </p:blipFill>
        <p:spPr>
          <a:xfrm>
            <a:off x="7678992" y="4879939"/>
            <a:ext cx="3954828" cy="1013897"/>
          </a:xfrm>
          <a:prstGeom prst="rect">
            <a:avLst/>
          </a:prstGeom>
        </p:spPr>
      </p:pic>
      <p:pic>
        <p:nvPicPr>
          <p:cNvPr id="26" name="图片 25">
            <a:extLst>
              <a:ext uri="{FF2B5EF4-FFF2-40B4-BE49-F238E27FC236}">
                <a16:creationId xmlns:a16="http://schemas.microsoft.com/office/drawing/2014/main" id="{E971FAB5-19A9-4C95-8DF2-9BAEDBBA20B3}"/>
              </a:ext>
            </a:extLst>
          </p:cNvPr>
          <p:cNvPicPr>
            <a:picLocks noChangeAspect="1"/>
          </p:cNvPicPr>
          <p:nvPr/>
        </p:nvPicPr>
        <p:blipFill>
          <a:blip r:embed="rId10"/>
          <a:stretch>
            <a:fillRect/>
          </a:stretch>
        </p:blipFill>
        <p:spPr>
          <a:xfrm>
            <a:off x="8111742" y="5912584"/>
            <a:ext cx="3536948" cy="674334"/>
          </a:xfrm>
          <a:prstGeom prst="rect">
            <a:avLst/>
          </a:prstGeom>
        </p:spPr>
      </p:pic>
      <p:pic>
        <p:nvPicPr>
          <p:cNvPr id="28" name="图片 27">
            <a:extLst>
              <a:ext uri="{FF2B5EF4-FFF2-40B4-BE49-F238E27FC236}">
                <a16:creationId xmlns:a16="http://schemas.microsoft.com/office/drawing/2014/main" id="{B03951B6-C7DF-4EEE-B173-0AC948B6F41E}"/>
              </a:ext>
            </a:extLst>
          </p:cNvPr>
          <p:cNvPicPr>
            <a:picLocks noChangeAspect="1"/>
          </p:cNvPicPr>
          <p:nvPr/>
        </p:nvPicPr>
        <p:blipFill rotWithShape="1">
          <a:blip r:embed="rId11"/>
          <a:srcRect t="1463"/>
          <a:stretch/>
        </p:blipFill>
        <p:spPr>
          <a:xfrm>
            <a:off x="3940385" y="5068905"/>
            <a:ext cx="3434751" cy="1807766"/>
          </a:xfrm>
          <a:prstGeom prst="rect">
            <a:avLst/>
          </a:prstGeom>
        </p:spPr>
      </p:pic>
    </p:spTree>
    <p:extLst>
      <p:ext uri="{BB962C8B-B14F-4D97-AF65-F5344CB8AC3E}">
        <p14:creationId xmlns:p14="http://schemas.microsoft.com/office/powerpoint/2010/main" val="126290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E46F6E19-74CD-4C3E-B64D-E094742CA69A}"/>
              </a:ext>
            </a:extLst>
          </p:cNvPr>
          <p:cNvPicPr>
            <a:picLocks noChangeAspect="1"/>
          </p:cNvPicPr>
          <p:nvPr/>
        </p:nvPicPr>
        <p:blipFill>
          <a:blip r:embed="rId2"/>
          <a:stretch>
            <a:fillRect/>
          </a:stretch>
        </p:blipFill>
        <p:spPr>
          <a:xfrm>
            <a:off x="1499600" y="2552518"/>
            <a:ext cx="8411749" cy="26102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6" name="图片 5">
            <a:extLst>
              <a:ext uri="{FF2B5EF4-FFF2-40B4-BE49-F238E27FC236}">
                <a16:creationId xmlns:a16="http://schemas.microsoft.com/office/drawing/2014/main" id="{41BA3C01-BE7F-4CEB-9645-1EDD16ADC9B4}"/>
              </a:ext>
            </a:extLst>
          </p:cNvPr>
          <p:cNvPicPr>
            <a:picLocks noChangeAspect="1"/>
          </p:cNvPicPr>
          <p:nvPr/>
        </p:nvPicPr>
        <p:blipFill>
          <a:blip r:embed="rId3"/>
          <a:stretch>
            <a:fillRect/>
          </a:stretch>
        </p:blipFill>
        <p:spPr>
          <a:xfrm>
            <a:off x="708911" y="1385516"/>
            <a:ext cx="10050278" cy="532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7" name="图片 6">
            <a:extLst>
              <a:ext uri="{FF2B5EF4-FFF2-40B4-BE49-F238E27FC236}">
                <a16:creationId xmlns:a16="http://schemas.microsoft.com/office/drawing/2014/main" id="{AB64EC0C-2EC0-4150-85AC-AC347CA44FC7}"/>
              </a:ext>
            </a:extLst>
          </p:cNvPr>
          <p:cNvPicPr>
            <a:picLocks noChangeAspect="1"/>
          </p:cNvPicPr>
          <p:nvPr/>
        </p:nvPicPr>
        <p:blipFill>
          <a:blip r:embed="rId2"/>
          <a:stretch>
            <a:fillRect/>
          </a:stretch>
        </p:blipFill>
        <p:spPr>
          <a:xfrm>
            <a:off x="3457574" y="1752326"/>
            <a:ext cx="5039153" cy="4514893"/>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93D94058-51DC-4E2E-97FA-8888ECAF02D4}"/>
              </a:ext>
            </a:extLst>
          </p:cNvPr>
          <p:cNvPicPr>
            <a:picLocks noChangeAspect="1"/>
          </p:cNvPicPr>
          <p:nvPr/>
        </p:nvPicPr>
        <p:blipFill>
          <a:blip r:embed="rId2"/>
          <a:stretch>
            <a:fillRect/>
          </a:stretch>
        </p:blipFill>
        <p:spPr>
          <a:xfrm>
            <a:off x="2057400" y="1638748"/>
            <a:ext cx="8659045" cy="5010176"/>
          </a:xfrm>
          <a:prstGeom prst="rect">
            <a:avLst/>
          </a:prstGeom>
        </p:spPr>
      </p:pic>
    </p:spTree>
    <p:extLst>
      <p:ext uri="{BB962C8B-B14F-4D97-AF65-F5344CB8AC3E}">
        <p14:creationId xmlns:p14="http://schemas.microsoft.com/office/powerpoint/2010/main" val="383026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7A9E811B-D060-48DE-BFD6-25ACFDECE34E}"/>
              </a:ext>
            </a:extLst>
          </p:cNvPr>
          <p:cNvPicPr>
            <a:picLocks noChangeAspect="1"/>
          </p:cNvPicPr>
          <p:nvPr/>
        </p:nvPicPr>
        <p:blipFill>
          <a:blip r:embed="rId2"/>
          <a:stretch>
            <a:fillRect/>
          </a:stretch>
        </p:blipFill>
        <p:spPr>
          <a:xfrm>
            <a:off x="219075" y="1800081"/>
            <a:ext cx="5505450" cy="1955884"/>
          </a:xfrm>
          <a:prstGeom prst="rect">
            <a:avLst/>
          </a:prstGeom>
        </p:spPr>
      </p:pic>
      <p:pic>
        <p:nvPicPr>
          <p:cNvPr id="6" name="图片 5">
            <a:extLst>
              <a:ext uri="{FF2B5EF4-FFF2-40B4-BE49-F238E27FC236}">
                <a16:creationId xmlns:a16="http://schemas.microsoft.com/office/drawing/2014/main" id="{8175F393-B027-4122-A33B-AE635133CFC4}"/>
              </a:ext>
            </a:extLst>
          </p:cNvPr>
          <p:cNvPicPr>
            <a:picLocks noChangeAspect="1"/>
          </p:cNvPicPr>
          <p:nvPr/>
        </p:nvPicPr>
        <p:blipFill>
          <a:blip r:embed="rId3"/>
          <a:stretch>
            <a:fillRect/>
          </a:stretch>
        </p:blipFill>
        <p:spPr>
          <a:xfrm>
            <a:off x="6181330" y="1471258"/>
            <a:ext cx="5658640" cy="5077534"/>
          </a:xfrm>
          <a:prstGeom prst="rect">
            <a:avLst/>
          </a:prstGeom>
        </p:spPr>
      </p:pic>
      <p:pic>
        <p:nvPicPr>
          <p:cNvPr id="9" name="图片 8">
            <a:extLst>
              <a:ext uri="{FF2B5EF4-FFF2-40B4-BE49-F238E27FC236}">
                <a16:creationId xmlns:a16="http://schemas.microsoft.com/office/drawing/2014/main" id="{F73BE84C-E32C-4651-A034-0C10FBCBD08D}"/>
              </a:ext>
            </a:extLst>
          </p:cNvPr>
          <p:cNvPicPr>
            <a:picLocks noChangeAspect="1"/>
          </p:cNvPicPr>
          <p:nvPr/>
        </p:nvPicPr>
        <p:blipFill>
          <a:blip r:embed="rId4"/>
          <a:stretch>
            <a:fillRect/>
          </a:stretch>
        </p:blipFill>
        <p:spPr>
          <a:xfrm>
            <a:off x="352031" y="3984888"/>
            <a:ext cx="5541420" cy="2234937"/>
          </a:xfrm>
          <a:prstGeom prst="rect">
            <a:avLst/>
          </a:prstGeom>
        </p:spPr>
      </p:pic>
    </p:spTree>
    <p:extLst>
      <p:ext uri="{BB962C8B-B14F-4D97-AF65-F5344CB8AC3E}">
        <p14:creationId xmlns:p14="http://schemas.microsoft.com/office/powerpoint/2010/main" val="85459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10" name="文本框 9">
            <a:extLst>
              <a:ext uri="{FF2B5EF4-FFF2-40B4-BE49-F238E27FC236}">
                <a16:creationId xmlns:a16="http://schemas.microsoft.com/office/drawing/2014/main" id="{CD6DDB41-4E62-4878-BFFA-FC79BB9D6658}"/>
              </a:ext>
            </a:extLst>
          </p:cNvPr>
          <p:cNvSpPr txBox="1"/>
          <p:nvPr/>
        </p:nvSpPr>
        <p:spPr>
          <a:xfrm>
            <a:off x="5671071" y="2435016"/>
            <a:ext cx="6381135" cy="227081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sz="1600" dirty="0"/>
              <a:t>the previous works do not </a:t>
            </a:r>
            <a:r>
              <a:rPr lang="en-US" altLang="zh-CN" sz="1600" dirty="0">
                <a:solidFill>
                  <a:srgbClr val="FF0000"/>
                </a:solidFill>
              </a:rPr>
              <a:t>consider internal interactions </a:t>
            </a:r>
            <a:r>
              <a:rPr lang="en-US" altLang="zh-CN" sz="1600" dirty="0"/>
              <a:t>between utterance and knowledge representations when incorporating common sense knowledge but simply concatenate them.</a:t>
            </a:r>
          </a:p>
          <a:p>
            <a:pPr marL="285750" indent="-285750" algn="just">
              <a:lnSpc>
                <a:spcPct val="150000"/>
              </a:lnSpc>
              <a:buFont typeface="Arial" panose="020B0604020202020204" pitchFamily="34" charset="0"/>
              <a:buChar char="•"/>
            </a:pPr>
            <a:r>
              <a:rPr lang="en-US" altLang="zh-CN" sz="1600" dirty="0"/>
              <a:t>the auxiliary tasks of most multi-task learning methods are </a:t>
            </a:r>
            <a:r>
              <a:rPr lang="en-US" altLang="zh-CN" sz="1600" dirty="0">
                <a:solidFill>
                  <a:srgbClr val="FF0000"/>
                </a:solidFill>
              </a:rPr>
              <a:t>emotion-indirect</a:t>
            </a:r>
            <a:r>
              <a:rPr lang="en-US" altLang="zh-CN" sz="1600" dirty="0"/>
              <a:t>, such as topic inference and utterance-speaker verification.</a:t>
            </a:r>
            <a:endParaRPr lang="zh-CN" altLang="en-US" sz="1600" dirty="0"/>
          </a:p>
        </p:txBody>
      </p:sp>
      <p:pic>
        <p:nvPicPr>
          <p:cNvPr id="3" name="图片 2">
            <a:extLst>
              <a:ext uri="{FF2B5EF4-FFF2-40B4-BE49-F238E27FC236}">
                <a16:creationId xmlns:a16="http://schemas.microsoft.com/office/drawing/2014/main" id="{7F4C0F4B-966D-4F2A-AABC-9B76EAA59862}"/>
              </a:ext>
            </a:extLst>
          </p:cNvPr>
          <p:cNvPicPr>
            <a:picLocks noChangeAspect="1"/>
          </p:cNvPicPr>
          <p:nvPr/>
        </p:nvPicPr>
        <p:blipFill>
          <a:blip r:embed="rId3"/>
          <a:stretch>
            <a:fillRect/>
          </a:stretch>
        </p:blipFill>
        <p:spPr>
          <a:xfrm>
            <a:off x="0" y="1794630"/>
            <a:ext cx="5671071" cy="42928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26" name="文本框 25">
            <a:extLst>
              <a:ext uri="{FF2B5EF4-FFF2-40B4-BE49-F238E27FC236}">
                <a16:creationId xmlns:a16="http://schemas.microsoft.com/office/drawing/2014/main" id="{5A97312A-E2B9-473F-B51B-AC7A2D467AB0}"/>
              </a:ext>
            </a:extLst>
          </p:cNvPr>
          <p:cNvSpPr txBox="1"/>
          <p:nvPr/>
        </p:nvSpPr>
        <p:spPr>
          <a:xfrm>
            <a:off x="8894119" y="1236008"/>
            <a:ext cx="6143624" cy="369332"/>
          </a:xfrm>
          <a:prstGeom prst="rect">
            <a:avLst/>
          </a:prstGeom>
          <a:noFill/>
        </p:spPr>
        <p:txBody>
          <a:bodyPr wrap="square">
            <a:spAutoFit/>
          </a:bodyPr>
          <a:lstStyle/>
          <a:p>
            <a:r>
              <a:rPr lang="en-US" altLang="zh-CN" b="1" dirty="0"/>
              <a:t>Problem Definition</a:t>
            </a:r>
            <a:endParaRPr lang="zh-CN" altLang="en-US" b="1" dirty="0"/>
          </a:p>
        </p:txBody>
      </p:sp>
      <p:pic>
        <p:nvPicPr>
          <p:cNvPr id="3" name="图片 2">
            <a:extLst>
              <a:ext uri="{FF2B5EF4-FFF2-40B4-BE49-F238E27FC236}">
                <a16:creationId xmlns:a16="http://schemas.microsoft.com/office/drawing/2014/main" id="{A55D4152-F90F-4E3A-AE75-8261D7AEEA19}"/>
              </a:ext>
            </a:extLst>
          </p:cNvPr>
          <p:cNvPicPr>
            <a:picLocks noChangeAspect="1"/>
          </p:cNvPicPr>
          <p:nvPr/>
        </p:nvPicPr>
        <p:blipFill>
          <a:blip r:embed="rId3"/>
          <a:stretch>
            <a:fillRect/>
          </a:stretch>
        </p:blipFill>
        <p:spPr>
          <a:xfrm>
            <a:off x="4449" y="1521396"/>
            <a:ext cx="8098783" cy="5038634"/>
          </a:xfrm>
          <a:prstGeom prst="rect">
            <a:avLst/>
          </a:prstGeom>
        </p:spPr>
      </p:pic>
      <p:pic>
        <p:nvPicPr>
          <p:cNvPr id="8" name="图片 7">
            <a:extLst>
              <a:ext uri="{FF2B5EF4-FFF2-40B4-BE49-F238E27FC236}">
                <a16:creationId xmlns:a16="http://schemas.microsoft.com/office/drawing/2014/main" id="{7DEB5C65-9F59-479F-9CC5-6874ED09EC59}"/>
              </a:ext>
            </a:extLst>
          </p:cNvPr>
          <p:cNvPicPr>
            <a:picLocks noChangeAspect="1"/>
          </p:cNvPicPr>
          <p:nvPr/>
        </p:nvPicPr>
        <p:blipFill>
          <a:blip r:embed="rId4"/>
          <a:stretch>
            <a:fillRect/>
          </a:stretch>
        </p:blipFill>
        <p:spPr>
          <a:xfrm>
            <a:off x="8123042" y="1778047"/>
            <a:ext cx="1538614" cy="325913"/>
          </a:xfrm>
          <a:prstGeom prst="rect">
            <a:avLst/>
          </a:prstGeom>
        </p:spPr>
      </p:pic>
      <p:pic>
        <p:nvPicPr>
          <p:cNvPr id="11" name="图片 10">
            <a:extLst>
              <a:ext uri="{FF2B5EF4-FFF2-40B4-BE49-F238E27FC236}">
                <a16:creationId xmlns:a16="http://schemas.microsoft.com/office/drawing/2014/main" id="{2E787BC5-B82F-41EC-8128-B005A5F54A98}"/>
              </a:ext>
            </a:extLst>
          </p:cNvPr>
          <p:cNvPicPr>
            <a:picLocks noChangeAspect="1"/>
          </p:cNvPicPr>
          <p:nvPr/>
        </p:nvPicPr>
        <p:blipFill rotWithShape="1">
          <a:blip r:embed="rId5"/>
          <a:srcRect b="-6128"/>
          <a:stretch/>
        </p:blipFill>
        <p:spPr>
          <a:xfrm>
            <a:off x="8041398" y="2129913"/>
            <a:ext cx="2852744" cy="308759"/>
          </a:xfrm>
          <a:prstGeom prst="rect">
            <a:avLst/>
          </a:prstGeom>
        </p:spPr>
      </p:pic>
      <p:pic>
        <p:nvPicPr>
          <p:cNvPr id="14" name="图片 13">
            <a:extLst>
              <a:ext uri="{FF2B5EF4-FFF2-40B4-BE49-F238E27FC236}">
                <a16:creationId xmlns:a16="http://schemas.microsoft.com/office/drawing/2014/main" id="{2CCD4CD8-C9CF-4FDB-8B51-927C89956CBD}"/>
              </a:ext>
            </a:extLst>
          </p:cNvPr>
          <p:cNvPicPr>
            <a:picLocks noChangeAspect="1"/>
          </p:cNvPicPr>
          <p:nvPr/>
        </p:nvPicPr>
        <p:blipFill rotWithShape="1">
          <a:blip r:embed="rId6"/>
          <a:srcRect b="2853"/>
          <a:stretch/>
        </p:blipFill>
        <p:spPr>
          <a:xfrm>
            <a:off x="8123042" y="3401977"/>
            <a:ext cx="1988729" cy="300380"/>
          </a:xfrm>
          <a:prstGeom prst="rect">
            <a:avLst/>
          </a:prstGeom>
        </p:spPr>
      </p:pic>
      <p:pic>
        <p:nvPicPr>
          <p:cNvPr id="16" name="图片 15">
            <a:extLst>
              <a:ext uri="{FF2B5EF4-FFF2-40B4-BE49-F238E27FC236}">
                <a16:creationId xmlns:a16="http://schemas.microsoft.com/office/drawing/2014/main" id="{76F3A61C-A4E0-425E-9510-868C4B99FED6}"/>
              </a:ext>
            </a:extLst>
          </p:cNvPr>
          <p:cNvPicPr>
            <a:picLocks noChangeAspect="1"/>
          </p:cNvPicPr>
          <p:nvPr/>
        </p:nvPicPr>
        <p:blipFill>
          <a:blip r:embed="rId7"/>
          <a:stretch>
            <a:fillRect/>
          </a:stretch>
        </p:blipFill>
        <p:spPr>
          <a:xfrm>
            <a:off x="8103232" y="3961043"/>
            <a:ext cx="1056920" cy="258687"/>
          </a:xfrm>
          <a:prstGeom prst="rect">
            <a:avLst/>
          </a:prstGeom>
        </p:spPr>
      </p:pic>
      <p:pic>
        <p:nvPicPr>
          <p:cNvPr id="18" name="图片 17">
            <a:extLst>
              <a:ext uri="{FF2B5EF4-FFF2-40B4-BE49-F238E27FC236}">
                <a16:creationId xmlns:a16="http://schemas.microsoft.com/office/drawing/2014/main" id="{8E670FA3-F13E-4985-AF2B-B9F268BC35AC}"/>
              </a:ext>
            </a:extLst>
          </p:cNvPr>
          <p:cNvPicPr>
            <a:picLocks noChangeAspect="1"/>
          </p:cNvPicPr>
          <p:nvPr/>
        </p:nvPicPr>
        <p:blipFill>
          <a:blip r:embed="rId8"/>
          <a:stretch>
            <a:fillRect/>
          </a:stretch>
        </p:blipFill>
        <p:spPr>
          <a:xfrm>
            <a:off x="8123042" y="4975282"/>
            <a:ext cx="686661" cy="279192"/>
          </a:xfrm>
          <a:prstGeom prst="rect">
            <a:avLst/>
          </a:prstGeom>
        </p:spPr>
      </p:pic>
      <mc:AlternateContent xmlns:mc="http://schemas.openxmlformats.org/markup-compatibility/2006">
        <mc:Choice xmlns:a14="http://schemas.microsoft.com/office/drawing/2010/main" Requires="a14">
          <p:sp>
            <p:nvSpPr>
              <p:cNvPr id="25" name="文本框 24">
                <a:extLst>
                  <a:ext uri="{FF2B5EF4-FFF2-40B4-BE49-F238E27FC236}">
                    <a16:creationId xmlns:a16="http://schemas.microsoft.com/office/drawing/2014/main" id="{E0971549-2B57-4FC6-AA02-45C65D65F1CF}"/>
                  </a:ext>
                </a:extLst>
              </p:cNvPr>
              <p:cNvSpPr txBox="1"/>
              <p:nvPr/>
            </p:nvSpPr>
            <p:spPr>
              <a:xfrm>
                <a:off x="8062525" y="2693221"/>
                <a:ext cx="3917375" cy="530145"/>
              </a:xfrm>
              <a:prstGeom prst="rect">
                <a:avLst/>
              </a:prstGeom>
              <a:noFill/>
            </p:spPr>
            <p:txBody>
              <a:bodyPr wrap="square">
                <a:spAutoFit/>
              </a:bodyPr>
              <a:lstStyle/>
              <a:p>
                <a:r>
                  <a:rPr lang="zh-CN" altLang="en-US" sz="1400" dirty="0"/>
                  <a:t>Conversation </a:t>
                </a:r>
                <a14:m>
                  <m:oMath xmlns:m="http://schemas.openxmlformats.org/officeDocument/2006/math">
                    <m:r>
                      <a:rPr lang="zh-CN" altLang="en-US" sz="1400" i="1" dirty="0" smtClean="0">
                        <a:latin typeface="Cambria Math" panose="02040503050406030204" pitchFamily="18" charset="0"/>
                      </a:rPr>
                      <m:t>𝑋</m:t>
                    </m:r>
                  </m:oMath>
                </a14:m>
                <a:r>
                  <a:rPr lang="zh-CN" altLang="en-US" sz="1400" dirty="0"/>
                  <a:t> consists of </a:t>
                </a:r>
                <a14:m>
                  <m:oMath xmlns:m="http://schemas.openxmlformats.org/officeDocument/2006/math">
                    <m:r>
                      <a:rPr lang="zh-CN" altLang="en-US" sz="1400" i="1" dirty="0" smtClean="0">
                        <a:latin typeface="Cambria Math" panose="02040503050406030204" pitchFamily="18" charset="0"/>
                      </a:rPr>
                      <m:t>𝑁</m:t>
                    </m:r>
                  </m:oMath>
                </a14:m>
                <a:r>
                  <a:rPr lang="zh-CN" altLang="en-US" sz="1400" dirty="0"/>
                  <a:t> utterances and each utterance </a:t>
                </a:r>
                <a14:m>
                  <m:oMath xmlns:m="http://schemas.openxmlformats.org/officeDocument/2006/math">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𝑋</m:t>
                        </m:r>
                      </m:e>
                      <m:sup>
                        <m:r>
                          <a:rPr lang="en-US" altLang="zh-CN" sz="1400" b="0" i="1" smtClean="0">
                            <a:latin typeface="Cambria Math" panose="02040503050406030204" pitchFamily="18" charset="0"/>
                          </a:rPr>
                          <m:t>𝑖</m:t>
                        </m:r>
                      </m:sup>
                    </m:sSup>
                  </m:oMath>
                </a14:m>
                <a:r>
                  <a:rPr lang="zh-CN" altLang="en-US" sz="1400" dirty="0"/>
                  <a:t>consists of </a:t>
                </a:r>
                <a14:m>
                  <m:oMath xmlns:m="http://schemas.openxmlformats.org/officeDocument/2006/math">
                    <m:sSup>
                      <m:sSupPr>
                        <m:ctrlPr>
                          <a:rPr lang="en-US" altLang="zh-CN" sz="1400" i="1">
                            <a:latin typeface="Cambria Math" panose="02040503050406030204" pitchFamily="18" charset="0"/>
                          </a:rPr>
                        </m:ctrlPr>
                      </m:sSupPr>
                      <m:e>
                        <m:r>
                          <a:rPr lang="en-US" altLang="zh-CN" sz="1400" b="0" i="1" smtClean="0">
                            <a:latin typeface="Cambria Math" panose="02040503050406030204" pitchFamily="18" charset="0"/>
                          </a:rPr>
                          <m:t>𝑁</m:t>
                        </m:r>
                      </m:e>
                      <m:sup>
                        <m:r>
                          <a:rPr lang="en-US" altLang="zh-CN" sz="1400" i="1">
                            <a:latin typeface="Cambria Math" panose="02040503050406030204" pitchFamily="18" charset="0"/>
                          </a:rPr>
                          <m:t>𝑖</m:t>
                        </m:r>
                      </m:sup>
                    </m:sSup>
                    <m:r>
                      <a:rPr lang="en-US" altLang="zh-CN" sz="1400" i="1">
                        <a:latin typeface="Cambria Math" panose="02040503050406030204" pitchFamily="18" charset="0"/>
                      </a:rPr>
                      <m:t> </m:t>
                    </m:r>
                  </m:oMath>
                </a14:m>
                <a:r>
                  <a:rPr lang="zh-CN" altLang="en-US" sz="1400" dirty="0"/>
                  <a:t>tokens</a:t>
                </a:r>
              </a:p>
            </p:txBody>
          </p:sp>
        </mc:Choice>
        <mc:Fallback>
          <p:sp>
            <p:nvSpPr>
              <p:cNvPr id="25" name="文本框 24">
                <a:extLst>
                  <a:ext uri="{FF2B5EF4-FFF2-40B4-BE49-F238E27FC236}">
                    <a16:creationId xmlns:a16="http://schemas.microsoft.com/office/drawing/2014/main" id="{E0971549-2B57-4FC6-AA02-45C65D65F1CF}"/>
                  </a:ext>
                </a:extLst>
              </p:cNvPr>
              <p:cNvSpPr txBox="1">
                <a:spLocks noRot="1" noChangeAspect="1" noMove="1" noResize="1" noEditPoints="1" noAdjustHandles="1" noChangeArrowheads="1" noChangeShapeType="1" noTextEdit="1"/>
              </p:cNvSpPr>
              <p:nvPr/>
            </p:nvSpPr>
            <p:spPr>
              <a:xfrm>
                <a:off x="8062525" y="2693221"/>
                <a:ext cx="3917375" cy="530145"/>
              </a:xfrm>
              <a:prstGeom prst="rect">
                <a:avLst/>
              </a:prstGeom>
              <a:blipFill>
                <a:blip r:embed="rId9"/>
                <a:stretch>
                  <a:fillRect l="-467" t="-2299" b="-1149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文本框 26">
                <a:extLst>
                  <a:ext uri="{FF2B5EF4-FFF2-40B4-BE49-F238E27FC236}">
                    <a16:creationId xmlns:a16="http://schemas.microsoft.com/office/drawing/2014/main" id="{761C2607-71D3-43C3-9D34-0A5282847F4D}"/>
                  </a:ext>
                </a:extLst>
              </p:cNvPr>
              <p:cNvSpPr txBox="1"/>
              <p:nvPr/>
            </p:nvSpPr>
            <p:spPr>
              <a:xfrm>
                <a:off x="8062872" y="4324527"/>
                <a:ext cx="7516760" cy="307777"/>
              </a:xfrm>
              <a:prstGeom prst="rect">
                <a:avLst/>
              </a:prstGeom>
              <a:noFill/>
            </p:spPr>
            <p:txBody>
              <a:bodyPr wrap="square">
                <a:spAutoFit/>
              </a:bodyPr>
              <a:lstStyle/>
              <a:p>
                <a14:m>
                  <m:oMath xmlns:m="http://schemas.openxmlformats.org/officeDocument/2006/math">
                    <m:r>
                      <m:rPr>
                        <m:sty m:val="p"/>
                      </m:rPr>
                      <a:rPr lang="zh-CN" altLang="en-US" sz="1400" i="0" dirty="0" smtClean="0">
                        <a:latin typeface="Cambria Math" panose="02040503050406030204" pitchFamily="18" charset="0"/>
                      </a:rPr>
                      <m:t>P</m:t>
                    </m:r>
                  </m:oMath>
                </a14:m>
                <a:r>
                  <a:rPr lang="zh-CN" altLang="en-US" sz="1400" dirty="0"/>
                  <a:t> is the set of conversation participants </a:t>
                </a:r>
              </a:p>
            </p:txBody>
          </p:sp>
        </mc:Choice>
        <mc:Fallback>
          <p:sp>
            <p:nvSpPr>
              <p:cNvPr id="27" name="文本框 26">
                <a:extLst>
                  <a:ext uri="{FF2B5EF4-FFF2-40B4-BE49-F238E27FC236}">
                    <a16:creationId xmlns:a16="http://schemas.microsoft.com/office/drawing/2014/main" id="{761C2607-71D3-43C3-9D34-0A5282847F4D}"/>
                  </a:ext>
                </a:extLst>
              </p:cNvPr>
              <p:cNvSpPr txBox="1">
                <a:spLocks noRot="1" noChangeAspect="1" noMove="1" noResize="1" noEditPoints="1" noAdjustHandles="1" noChangeArrowheads="1" noChangeShapeType="1" noTextEdit="1"/>
              </p:cNvSpPr>
              <p:nvPr/>
            </p:nvSpPr>
            <p:spPr>
              <a:xfrm>
                <a:off x="8062872" y="4324527"/>
                <a:ext cx="7516760" cy="307777"/>
              </a:xfrm>
              <a:prstGeom prst="rect">
                <a:avLst/>
              </a:prstGeom>
              <a:blipFill>
                <a:blip r:embed="rId10"/>
                <a:stretch>
                  <a:fillRect t="-1961" b="-1960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A2FBE661-CE6C-462B-93A3-BEB33399A65D}"/>
                  </a:ext>
                </a:extLst>
              </p:cNvPr>
              <p:cNvSpPr txBox="1"/>
              <p:nvPr/>
            </p:nvSpPr>
            <p:spPr>
              <a:xfrm>
                <a:off x="8062525" y="5370697"/>
                <a:ext cx="7806812" cy="307777"/>
              </a:xfrm>
              <a:prstGeom prst="rect">
                <a:avLst/>
              </a:prstGeom>
              <a:noFill/>
            </p:spPr>
            <p:txBody>
              <a:bodyPr wrap="square">
                <a:spAutoFit/>
              </a:bodyPr>
              <a:lstStyle/>
              <a:p>
                <a14:m>
                  <m:oMath xmlns:m="http://schemas.openxmlformats.org/officeDocument/2006/math">
                    <m:r>
                      <m:rPr>
                        <m:sty m:val="p"/>
                      </m:rPr>
                      <a:rPr lang="zh-CN" altLang="en-US" sz="1400" i="0" dirty="0" smtClean="0">
                        <a:latin typeface="Cambria Math" panose="02040503050406030204" pitchFamily="18" charset="0"/>
                      </a:rPr>
                      <m:t>S</m:t>
                    </m:r>
                  </m:oMath>
                </a14:m>
                <a:r>
                  <a:rPr lang="zh-CN" altLang="en-US" sz="1400" dirty="0"/>
                  <a:t> denotes the set of pre-defined emotion labels</a:t>
                </a:r>
              </a:p>
            </p:txBody>
          </p:sp>
        </mc:Choice>
        <mc:Fallback>
          <p:sp>
            <p:nvSpPr>
              <p:cNvPr id="29" name="文本框 28">
                <a:extLst>
                  <a:ext uri="{FF2B5EF4-FFF2-40B4-BE49-F238E27FC236}">
                    <a16:creationId xmlns:a16="http://schemas.microsoft.com/office/drawing/2014/main" id="{A2FBE661-CE6C-462B-93A3-BEB33399A65D}"/>
                  </a:ext>
                </a:extLst>
              </p:cNvPr>
              <p:cNvSpPr txBox="1">
                <a:spLocks noRot="1" noChangeAspect="1" noMove="1" noResize="1" noEditPoints="1" noAdjustHandles="1" noChangeArrowheads="1" noChangeShapeType="1" noTextEdit="1"/>
              </p:cNvSpPr>
              <p:nvPr/>
            </p:nvSpPr>
            <p:spPr>
              <a:xfrm>
                <a:off x="8062525" y="5370697"/>
                <a:ext cx="7806812" cy="307777"/>
              </a:xfrm>
              <a:prstGeom prst="rect">
                <a:avLst/>
              </a:prstGeom>
              <a:blipFill>
                <a:blip r:embed="rId11"/>
                <a:stretch>
                  <a:fillRect t="-3922" b="-196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41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26" name="文本框 25">
            <a:extLst>
              <a:ext uri="{FF2B5EF4-FFF2-40B4-BE49-F238E27FC236}">
                <a16:creationId xmlns:a16="http://schemas.microsoft.com/office/drawing/2014/main" id="{5A97312A-E2B9-473F-B51B-AC7A2D467AB0}"/>
              </a:ext>
            </a:extLst>
          </p:cNvPr>
          <p:cNvSpPr txBox="1"/>
          <p:nvPr/>
        </p:nvSpPr>
        <p:spPr>
          <a:xfrm>
            <a:off x="7124700" y="1234371"/>
            <a:ext cx="6143624" cy="369332"/>
          </a:xfrm>
          <a:prstGeom prst="rect">
            <a:avLst/>
          </a:prstGeom>
          <a:noFill/>
        </p:spPr>
        <p:txBody>
          <a:bodyPr wrap="square">
            <a:spAutoFit/>
          </a:bodyPr>
          <a:lstStyle/>
          <a:p>
            <a:r>
              <a:rPr lang="en-US" altLang="zh-CN" b="1" dirty="0"/>
              <a:t> Context- and Dependency-Aware Encoder</a:t>
            </a:r>
            <a:endParaRPr lang="zh-CN" altLang="en-US" b="1" dirty="0"/>
          </a:p>
        </p:txBody>
      </p:sp>
      <p:pic>
        <p:nvPicPr>
          <p:cNvPr id="28" name="图片 27">
            <a:extLst>
              <a:ext uri="{FF2B5EF4-FFF2-40B4-BE49-F238E27FC236}">
                <a16:creationId xmlns:a16="http://schemas.microsoft.com/office/drawing/2014/main" id="{E5016979-C013-4298-9ADC-5AF67BB990CB}"/>
              </a:ext>
            </a:extLst>
          </p:cNvPr>
          <p:cNvPicPr>
            <a:picLocks noChangeAspect="1"/>
          </p:cNvPicPr>
          <p:nvPr/>
        </p:nvPicPr>
        <p:blipFill>
          <a:blip r:embed="rId3"/>
          <a:stretch>
            <a:fillRect/>
          </a:stretch>
        </p:blipFill>
        <p:spPr>
          <a:xfrm>
            <a:off x="8147788" y="2104978"/>
            <a:ext cx="2939312" cy="387679"/>
          </a:xfrm>
          <a:prstGeom prst="rect">
            <a:avLst/>
          </a:prstGeom>
        </p:spPr>
      </p:pic>
      <p:pic>
        <p:nvPicPr>
          <p:cNvPr id="4" name="图片 3">
            <a:extLst>
              <a:ext uri="{FF2B5EF4-FFF2-40B4-BE49-F238E27FC236}">
                <a16:creationId xmlns:a16="http://schemas.microsoft.com/office/drawing/2014/main" id="{E82E45B8-9880-434E-B98B-C49210E683F5}"/>
              </a:ext>
            </a:extLst>
          </p:cNvPr>
          <p:cNvPicPr>
            <a:picLocks noChangeAspect="1"/>
          </p:cNvPicPr>
          <p:nvPr/>
        </p:nvPicPr>
        <p:blipFill>
          <a:blip r:embed="rId4"/>
          <a:stretch>
            <a:fillRect/>
          </a:stretch>
        </p:blipFill>
        <p:spPr>
          <a:xfrm>
            <a:off x="8147788" y="2467852"/>
            <a:ext cx="2939312" cy="426567"/>
          </a:xfrm>
          <a:prstGeom prst="rect">
            <a:avLst/>
          </a:prstGeom>
        </p:spPr>
      </p:pic>
      <p:pic>
        <p:nvPicPr>
          <p:cNvPr id="7" name="图片 6">
            <a:extLst>
              <a:ext uri="{FF2B5EF4-FFF2-40B4-BE49-F238E27FC236}">
                <a16:creationId xmlns:a16="http://schemas.microsoft.com/office/drawing/2014/main" id="{49B23B1D-CAE8-45E6-B1EB-90F3CB4DDC1D}"/>
              </a:ext>
            </a:extLst>
          </p:cNvPr>
          <p:cNvPicPr>
            <a:picLocks noChangeAspect="1"/>
          </p:cNvPicPr>
          <p:nvPr/>
        </p:nvPicPr>
        <p:blipFill rotWithShape="1">
          <a:blip r:embed="rId5"/>
          <a:srcRect r="1219"/>
          <a:stretch/>
        </p:blipFill>
        <p:spPr>
          <a:xfrm>
            <a:off x="0" y="1271332"/>
            <a:ext cx="7124700" cy="3894842"/>
          </a:xfrm>
          <a:prstGeom prst="rect">
            <a:avLst/>
          </a:prstGeom>
        </p:spPr>
      </p:pic>
      <p:pic>
        <p:nvPicPr>
          <p:cNvPr id="10" name="图片 9">
            <a:extLst>
              <a:ext uri="{FF2B5EF4-FFF2-40B4-BE49-F238E27FC236}">
                <a16:creationId xmlns:a16="http://schemas.microsoft.com/office/drawing/2014/main" id="{CD893BD4-BF8F-41A8-966F-E0FC19386AB5}"/>
              </a:ext>
            </a:extLst>
          </p:cNvPr>
          <p:cNvPicPr>
            <a:picLocks noChangeAspect="1"/>
          </p:cNvPicPr>
          <p:nvPr/>
        </p:nvPicPr>
        <p:blipFill>
          <a:blip r:embed="rId6"/>
          <a:stretch>
            <a:fillRect/>
          </a:stretch>
        </p:blipFill>
        <p:spPr>
          <a:xfrm>
            <a:off x="8213836" y="1753451"/>
            <a:ext cx="676185" cy="338092"/>
          </a:xfrm>
          <a:prstGeom prst="rect">
            <a:avLst/>
          </a:prstGeom>
        </p:spPr>
      </p:pic>
      <p:pic>
        <p:nvPicPr>
          <p:cNvPr id="13" name="图片 12">
            <a:extLst>
              <a:ext uri="{FF2B5EF4-FFF2-40B4-BE49-F238E27FC236}">
                <a16:creationId xmlns:a16="http://schemas.microsoft.com/office/drawing/2014/main" id="{BCB9C9F2-A090-40A9-97B3-CB2EB0D5B0E7}"/>
              </a:ext>
            </a:extLst>
          </p:cNvPr>
          <p:cNvPicPr>
            <a:picLocks noChangeAspect="1"/>
          </p:cNvPicPr>
          <p:nvPr/>
        </p:nvPicPr>
        <p:blipFill>
          <a:blip r:embed="rId7"/>
          <a:stretch>
            <a:fillRect/>
          </a:stretch>
        </p:blipFill>
        <p:spPr>
          <a:xfrm>
            <a:off x="9035594" y="1776363"/>
            <a:ext cx="2051506" cy="284932"/>
          </a:xfrm>
          <a:prstGeom prst="rect">
            <a:avLst/>
          </a:prstGeom>
        </p:spPr>
      </p:pic>
      <p:pic>
        <p:nvPicPr>
          <p:cNvPr id="17" name="图片 16">
            <a:extLst>
              <a:ext uri="{FF2B5EF4-FFF2-40B4-BE49-F238E27FC236}">
                <a16:creationId xmlns:a16="http://schemas.microsoft.com/office/drawing/2014/main" id="{11C9A707-D7A8-46FE-B88B-C3F5AFB395F8}"/>
              </a:ext>
            </a:extLst>
          </p:cNvPr>
          <p:cNvPicPr>
            <a:picLocks noChangeAspect="1"/>
          </p:cNvPicPr>
          <p:nvPr/>
        </p:nvPicPr>
        <p:blipFill rotWithShape="1">
          <a:blip r:embed="rId8"/>
          <a:srcRect l="1766" t="-989" b="1"/>
          <a:stretch/>
        </p:blipFill>
        <p:spPr>
          <a:xfrm>
            <a:off x="5720474" y="3991317"/>
            <a:ext cx="6471525" cy="2866683"/>
          </a:xfrm>
          <a:prstGeom prst="rect">
            <a:avLst/>
          </a:prstGeom>
        </p:spPr>
      </p:pic>
      <p:sp>
        <p:nvSpPr>
          <p:cNvPr id="30" name="文本框 29">
            <a:extLst>
              <a:ext uri="{FF2B5EF4-FFF2-40B4-BE49-F238E27FC236}">
                <a16:creationId xmlns:a16="http://schemas.microsoft.com/office/drawing/2014/main" id="{5E0D8AC0-DB68-4965-9CD5-D288072FF48B}"/>
              </a:ext>
            </a:extLst>
          </p:cNvPr>
          <p:cNvSpPr txBox="1"/>
          <p:nvPr/>
        </p:nvSpPr>
        <p:spPr>
          <a:xfrm>
            <a:off x="135732" y="5825862"/>
            <a:ext cx="5443456" cy="523220"/>
          </a:xfrm>
          <a:prstGeom prst="rect">
            <a:avLst/>
          </a:prstGeom>
          <a:noFill/>
        </p:spPr>
        <p:txBody>
          <a:bodyPr wrap="square">
            <a:spAutoFit/>
          </a:bodyPr>
          <a:lstStyle/>
          <a:p>
            <a:r>
              <a:rPr lang="zh-CN" altLang="en-US" sz="1400" dirty="0"/>
              <a:t>2021_AAAI_DialogXL_All-in-One XLNet for Multi-Party Conversation Emotion Recognition</a:t>
            </a:r>
          </a:p>
        </p:txBody>
      </p:sp>
      <p:pic>
        <p:nvPicPr>
          <p:cNvPr id="21" name="图片 20">
            <a:extLst>
              <a:ext uri="{FF2B5EF4-FFF2-40B4-BE49-F238E27FC236}">
                <a16:creationId xmlns:a16="http://schemas.microsoft.com/office/drawing/2014/main" id="{523E8C98-6AE6-4DE9-943C-2359A7594532}"/>
              </a:ext>
            </a:extLst>
          </p:cNvPr>
          <p:cNvPicPr>
            <a:picLocks noChangeAspect="1"/>
          </p:cNvPicPr>
          <p:nvPr/>
        </p:nvPicPr>
        <p:blipFill>
          <a:blip r:embed="rId9"/>
          <a:stretch>
            <a:fillRect/>
          </a:stretch>
        </p:blipFill>
        <p:spPr>
          <a:xfrm>
            <a:off x="7927262" y="2865904"/>
            <a:ext cx="3540838" cy="727362"/>
          </a:xfrm>
          <a:prstGeom prst="rect">
            <a:avLst/>
          </a:prstGeom>
        </p:spPr>
      </p:pic>
    </p:spTree>
    <p:extLst>
      <p:ext uri="{BB962C8B-B14F-4D97-AF65-F5344CB8AC3E}">
        <p14:creationId xmlns:p14="http://schemas.microsoft.com/office/powerpoint/2010/main" val="56293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8180228" y="1334879"/>
            <a:ext cx="6143624" cy="369332"/>
          </a:xfrm>
          <a:prstGeom prst="rect">
            <a:avLst/>
          </a:prstGeom>
          <a:noFill/>
        </p:spPr>
        <p:txBody>
          <a:bodyPr wrap="square">
            <a:spAutoFit/>
          </a:bodyPr>
          <a:lstStyle/>
          <a:p>
            <a:r>
              <a:rPr lang="en-US" altLang="zh-CN" b="1" dirty="0"/>
              <a:t>Knowledge Introduction</a:t>
            </a:r>
            <a:endParaRPr lang="zh-CN" altLang="en-US" b="1" dirty="0"/>
          </a:p>
        </p:txBody>
      </p:sp>
      <p:pic>
        <p:nvPicPr>
          <p:cNvPr id="18" name="图片 17">
            <a:extLst>
              <a:ext uri="{FF2B5EF4-FFF2-40B4-BE49-F238E27FC236}">
                <a16:creationId xmlns:a16="http://schemas.microsoft.com/office/drawing/2014/main" id="{E5718807-2C1C-4167-8B1E-43D31B6390C8}"/>
              </a:ext>
            </a:extLst>
          </p:cNvPr>
          <p:cNvPicPr>
            <a:picLocks noChangeAspect="1"/>
          </p:cNvPicPr>
          <p:nvPr/>
        </p:nvPicPr>
        <p:blipFill rotWithShape="1">
          <a:blip r:embed="rId3"/>
          <a:srcRect r="1219"/>
          <a:stretch/>
        </p:blipFill>
        <p:spPr>
          <a:xfrm>
            <a:off x="93503" y="1690791"/>
            <a:ext cx="7124700" cy="3894842"/>
          </a:xfrm>
          <a:prstGeom prst="rect">
            <a:avLst/>
          </a:prstGeom>
        </p:spPr>
      </p:pic>
      <p:pic>
        <p:nvPicPr>
          <p:cNvPr id="4" name="图片 3">
            <a:extLst>
              <a:ext uri="{FF2B5EF4-FFF2-40B4-BE49-F238E27FC236}">
                <a16:creationId xmlns:a16="http://schemas.microsoft.com/office/drawing/2014/main" id="{CFBD90FB-2066-4836-BDE5-552D407C16F0}"/>
              </a:ext>
            </a:extLst>
          </p:cNvPr>
          <p:cNvPicPr>
            <a:picLocks noChangeAspect="1"/>
          </p:cNvPicPr>
          <p:nvPr/>
        </p:nvPicPr>
        <p:blipFill>
          <a:blip r:embed="rId4"/>
          <a:stretch>
            <a:fillRect/>
          </a:stretch>
        </p:blipFill>
        <p:spPr>
          <a:xfrm>
            <a:off x="8592798" y="3175414"/>
            <a:ext cx="2570502" cy="362332"/>
          </a:xfrm>
          <a:prstGeom prst="rect">
            <a:avLst/>
          </a:prstGeom>
        </p:spPr>
      </p:pic>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BC39CC53-8B0A-4272-85F1-6B186B8EBD02}"/>
                  </a:ext>
                </a:extLst>
              </p:cNvPr>
              <p:cNvSpPr txBox="1"/>
              <p:nvPr/>
            </p:nvSpPr>
            <p:spPr>
              <a:xfrm>
                <a:off x="7570627" y="1756834"/>
                <a:ext cx="4449923" cy="523220"/>
              </a:xfrm>
              <a:prstGeom prst="rect">
                <a:avLst/>
              </a:prstGeom>
              <a:noFill/>
            </p:spPr>
            <p:txBody>
              <a:bodyPr wrap="square">
                <a:spAutoFit/>
              </a:bodyPr>
              <a:lstStyle/>
              <a:p>
                <a:pPr algn="just"/>
                <a:r>
                  <a:rPr lang="zh-CN" altLang="en-US" sz="1400" dirty="0"/>
                  <a:t>For a token </a:t>
                </a:r>
                <a14:m>
                  <m:oMath xmlns:m="http://schemas.openxmlformats.org/officeDocument/2006/math">
                    <m:r>
                      <a:rPr lang="zh-CN" altLang="en-US" sz="1400" i="1" dirty="0" smtClean="0">
                        <a:latin typeface="Cambria Math" panose="02040503050406030204" pitchFamily="18" charset="0"/>
                      </a:rPr>
                      <m:t>𝑡</m:t>
                    </m:r>
                  </m:oMath>
                </a14:m>
                <a:r>
                  <a:rPr lang="zh-CN" altLang="en-US" sz="1400" dirty="0"/>
                  <a:t>, we extract a graph </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𝑔</m:t>
                        </m:r>
                      </m:e>
                      <m:sub>
                        <m:r>
                          <a:rPr lang="en-US" altLang="zh-CN" sz="1400" b="0" i="1" smtClean="0">
                            <a:latin typeface="Cambria Math" panose="02040503050406030204" pitchFamily="18" charset="0"/>
                          </a:rPr>
                          <m:t>𝑡</m:t>
                        </m:r>
                      </m:sub>
                    </m:sSub>
                  </m:oMath>
                </a14:m>
                <a:r>
                  <a:rPr lang="zh-CN" altLang="en-US" sz="1400" dirty="0"/>
                  <a:t>, which consists of </a:t>
                </a:r>
                <a14:m>
                  <m:oMath xmlns:m="http://schemas.openxmlformats.org/officeDocument/2006/math">
                    <m:r>
                      <a:rPr lang="zh-CN" altLang="en-US" sz="1400" i="1" dirty="0" smtClean="0">
                        <a:latin typeface="Cambria Math" panose="02040503050406030204" pitchFamily="18" charset="0"/>
                      </a:rPr>
                      <m:t>𝑡</m:t>
                    </m:r>
                  </m:oMath>
                </a14:m>
                <a:r>
                  <a:rPr lang="zh-CN" altLang="en-US" sz="1400" dirty="0"/>
                  <a:t>’s immediate neighbors from ConceptNet </a:t>
                </a:r>
              </a:p>
            </p:txBody>
          </p:sp>
        </mc:Choice>
        <mc:Fallback>
          <p:sp>
            <p:nvSpPr>
              <p:cNvPr id="20" name="文本框 19">
                <a:extLst>
                  <a:ext uri="{FF2B5EF4-FFF2-40B4-BE49-F238E27FC236}">
                    <a16:creationId xmlns:a16="http://schemas.microsoft.com/office/drawing/2014/main" id="{BC39CC53-8B0A-4272-85F1-6B186B8EBD02}"/>
                  </a:ext>
                </a:extLst>
              </p:cNvPr>
              <p:cNvSpPr txBox="1">
                <a:spLocks noRot="1" noChangeAspect="1" noMove="1" noResize="1" noEditPoints="1" noAdjustHandles="1" noChangeArrowheads="1" noChangeShapeType="1" noTextEdit="1"/>
              </p:cNvSpPr>
              <p:nvPr/>
            </p:nvSpPr>
            <p:spPr>
              <a:xfrm>
                <a:off x="7570627" y="1756834"/>
                <a:ext cx="4449923" cy="523220"/>
              </a:xfrm>
              <a:prstGeom prst="rect">
                <a:avLst/>
              </a:prstGeom>
              <a:blipFill>
                <a:blip r:embed="rId5"/>
                <a:stretch>
                  <a:fillRect l="-411" t="-2326" r="-411" b="-1162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文本框 21">
                <a:extLst>
                  <a:ext uri="{FF2B5EF4-FFF2-40B4-BE49-F238E27FC236}">
                    <a16:creationId xmlns:a16="http://schemas.microsoft.com/office/drawing/2014/main" id="{A2FAC90B-A8F2-486B-8EC3-37457A2F6159}"/>
                  </a:ext>
                </a:extLst>
              </p:cNvPr>
              <p:cNvSpPr txBox="1"/>
              <p:nvPr/>
            </p:nvSpPr>
            <p:spPr>
              <a:xfrm>
                <a:off x="7584915" y="2635014"/>
                <a:ext cx="4607085" cy="593111"/>
              </a:xfrm>
              <a:prstGeom prst="rect">
                <a:avLst/>
              </a:prstGeom>
              <a:noFill/>
            </p:spPr>
            <p:txBody>
              <a:bodyPr wrap="square">
                <a:spAutoFit/>
              </a:bodyPr>
              <a:lstStyle/>
              <a:p>
                <a:r>
                  <a:rPr lang="en-US" altLang="zh-CN" sz="1400" dirty="0"/>
                  <a:t>For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𝑋</m:t>
                        </m:r>
                      </m:e>
                      <m:sub>
                        <m:r>
                          <a:rPr lang="en-US" altLang="zh-CN" sz="1400" b="0" i="1" smtClean="0">
                            <a:latin typeface="Cambria Math" panose="02040503050406030204" pitchFamily="18" charset="0"/>
                          </a:rPr>
                          <m:t>𝑗</m:t>
                        </m:r>
                      </m:sub>
                      <m:sup>
                        <m:r>
                          <a:rPr lang="en-US" altLang="zh-CN" sz="1400" b="0" i="1" smtClean="0">
                            <a:latin typeface="Cambria Math" panose="02040503050406030204" pitchFamily="18" charset="0"/>
                          </a:rPr>
                          <m:t>𝑖</m:t>
                        </m:r>
                      </m:sup>
                    </m:sSubSup>
                  </m:oMath>
                </a14:m>
                <a:r>
                  <a:rPr lang="en-US" altLang="zh-CN" sz="1400" dirty="0"/>
                  <a:t> and </a:t>
                </a:r>
                <a14:m>
                  <m:oMath xmlns:m="http://schemas.openxmlformats.org/officeDocument/2006/math">
                    <m:sSup>
                      <m:sSupPr>
                        <m:ctrlPr>
                          <a:rPr lang="en-US" altLang="zh-CN" sz="1400" i="1" dirty="0" smtClean="0">
                            <a:latin typeface="Cambria Math" panose="02040503050406030204" pitchFamily="18" charset="0"/>
                          </a:rPr>
                        </m:ctrlPr>
                      </m:sSupPr>
                      <m:e>
                        <m:r>
                          <a:rPr lang="en-US" altLang="zh-CN" sz="1400" b="0" i="1" dirty="0" smtClean="0">
                            <a:latin typeface="Cambria Math" panose="02040503050406030204" pitchFamily="18" charset="0"/>
                          </a:rPr>
                          <m:t>𝑐</m:t>
                        </m:r>
                      </m:e>
                      <m:sup>
                        <m:r>
                          <a:rPr lang="en-US" altLang="zh-CN" sz="1400" b="0" i="1" dirty="0" smtClean="0">
                            <a:latin typeface="Cambria Math" panose="02040503050406030204" pitchFamily="18" charset="0"/>
                          </a:rPr>
                          <m:t>𝑝</m:t>
                        </m:r>
                      </m:sup>
                    </m:sSup>
                    <m:r>
                      <a:rPr lang="en-US" altLang="zh-CN" sz="1400" i="1" dirty="0" smtClean="0">
                        <a:latin typeface="Cambria Math" panose="02040503050406030204" pitchFamily="18" charset="0"/>
                        <a:ea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b="0" i="1" smtClean="0">
                            <a:latin typeface="Cambria Math" panose="02040503050406030204" pitchFamily="18" charset="0"/>
                          </a:rPr>
                          <m:t>𝑔</m:t>
                        </m:r>
                      </m:e>
                      <m:sub>
                        <m:r>
                          <a:rPr lang="en-US" altLang="zh-CN" sz="1400" i="1">
                            <a:latin typeface="Cambria Math" panose="02040503050406030204" pitchFamily="18" charset="0"/>
                          </a:rPr>
                          <m:t>𝑗</m:t>
                        </m:r>
                      </m:sub>
                      <m:sup>
                        <m:r>
                          <a:rPr lang="en-US" altLang="zh-CN" sz="1400" i="1">
                            <a:latin typeface="Cambria Math" panose="02040503050406030204" pitchFamily="18" charset="0"/>
                          </a:rPr>
                          <m:t>𝑖</m:t>
                        </m:r>
                      </m:sup>
                    </m:sSubSup>
                  </m:oMath>
                </a14:m>
                <a:r>
                  <a:rPr lang="en-US" altLang="zh-CN" sz="1400" dirty="0"/>
                  <a:t> ,we obtain their embedding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b="0" i="1" smtClean="0">
                            <a:latin typeface="Cambria Math" panose="02040503050406030204" pitchFamily="18" charset="0"/>
                          </a:rPr>
                          <m:t>h</m:t>
                        </m:r>
                      </m:e>
                      <m:sub>
                        <m:r>
                          <a:rPr lang="en-US" altLang="zh-CN" sz="1400" b="0" i="1" smtClean="0">
                            <a:latin typeface="Cambria Math" panose="02040503050406030204" pitchFamily="18" charset="0"/>
                          </a:rPr>
                          <m:t>0</m:t>
                        </m:r>
                      </m:sub>
                      <m:sup>
                        <m:r>
                          <a:rPr lang="en-US" altLang="zh-CN" sz="1400" i="1">
                            <a:latin typeface="Cambria Math" panose="02040503050406030204" pitchFamily="18" charset="0"/>
                          </a:rPr>
                          <m:t>𝑖</m:t>
                        </m:r>
                        <m:r>
                          <a:rPr lang="en-US" altLang="zh-CN" sz="1400" b="0" i="1" smtClean="0">
                            <a:latin typeface="Cambria Math" panose="02040503050406030204" pitchFamily="18" charset="0"/>
                          </a:rPr>
                          <m:t>𝑗</m:t>
                        </m:r>
                      </m:sup>
                    </m:sSubSup>
                  </m:oMath>
                </a14:m>
                <a:r>
                  <a:rPr lang="en-US" altLang="zh-CN" sz="1400" dirty="0"/>
                  <a:t> and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b="0" i="1" smtClean="0">
                            <a:latin typeface="Cambria Math" panose="02040503050406030204" pitchFamily="18" charset="0"/>
                          </a:rPr>
                          <m:t>h</m:t>
                        </m:r>
                      </m:e>
                      <m:sub>
                        <m:r>
                          <a:rPr lang="en-US" altLang="zh-CN" sz="1400" b="0" i="1" smtClean="0">
                            <a:latin typeface="Cambria Math" panose="02040503050406030204" pitchFamily="18" charset="0"/>
                          </a:rPr>
                          <m:t>0</m:t>
                        </m:r>
                      </m:sub>
                      <m:sup>
                        <m:r>
                          <a:rPr lang="en-US" altLang="zh-CN" sz="1400" b="0" i="1" smtClean="0">
                            <a:latin typeface="Cambria Math" panose="02040503050406030204" pitchFamily="18" charset="0"/>
                          </a:rPr>
                          <m:t>𝑐𝑝</m:t>
                        </m:r>
                      </m:sup>
                    </m:sSubSup>
                    <m:r>
                      <a:rPr lang="en-US" altLang="zh-CN" sz="1400" i="1">
                        <a:latin typeface="Cambria Math" panose="02040503050406030204" pitchFamily="18" charset="0"/>
                      </a:rPr>
                      <m:t> </m:t>
                    </m:r>
                  </m:oMath>
                </a14:m>
                <a:r>
                  <a:rPr lang="en-US" altLang="zh-CN" sz="1400" dirty="0"/>
                  <a:t>via embedding layer mentioned in Equation.1.</a:t>
                </a:r>
                <a:endParaRPr lang="zh-CN" altLang="en-US" sz="1400" dirty="0"/>
              </a:p>
            </p:txBody>
          </p:sp>
        </mc:Choice>
        <mc:Fallback>
          <p:sp>
            <p:nvSpPr>
              <p:cNvPr id="22" name="文本框 21">
                <a:extLst>
                  <a:ext uri="{FF2B5EF4-FFF2-40B4-BE49-F238E27FC236}">
                    <a16:creationId xmlns:a16="http://schemas.microsoft.com/office/drawing/2014/main" id="{A2FAC90B-A8F2-486B-8EC3-37457A2F6159}"/>
                  </a:ext>
                </a:extLst>
              </p:cNvPr>
              <p:cNvSpPr txBox="1">
                <a:spLocks noRot="1" noChangeAspect="1" noMove="1" noResize="1" noEditPoints="1" noAdjustHandles="1" noChangeArrowheads="1" noChangeShapeType="1" noTextEdit="1"/>
              </p:cNvSpPr>
              <p:nvPr/>
            </p:nvSpPr>
            <p:spPr>
              <a:xfrm>
                <a:off x="7584915" y="2635014"/>
                <a:ext cx="4607085" cy="593111"/>
              </a:xfrm>
              <a:prstGeom prst="rect">
                <a:avLst/>
              </a:prstGeom>
              <a:blipFill>
                <a:blip r:embed="rId6"/>
                <a:stretch>
                  <a:fillRect l="-397" b="-9184"/>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E2920C5E-89E9-4ABF-A386-57D9D0CB740E}"/>
              </a:ext>
            </a:extLst>
          </p:cNvPr>
          <p:cNvPicPr>
            <a:picLocks noChangeAspect="1"/>
          </p:cNvPicPr>
          <p:nvPr/>
        </p:nvPicPr>
        <p:blipFill rotWithShape="1">
          <a:blip r:embed="rId7"/>
          <a:srcRect l="2342" t="6639" r="-2342" b="66295"/>
          <a:stretch/>
        </p:blipFill>
        <p:spPr>
          <a:xfrm>
            <a:off x="7570627" y="3794559"/>
            <a:ext cx="3986213" cy="749483"/>
          </a:xfrm>
          <a:prstGeom prst="rect">
            <a:avLst/>
          </a:prstGeom>
        </p:spPr>
      </p:pic>
      <p:pic>
        <p:nvPicPr>
          <p:cNvPr id="23" name="图片 22">
            <a:extLst>
              <a:ext uri="{FF2B5EF4-FFF2-40B4-BE49-F238E27FC236}">
                <a16:creationId xmlns:a16="http://schemas.microsoft.com/office/drawing/2014/main" id="{A148F142-8DA4-480C-B972-5EFFC804CB6E}"/>
              </a:ext>
            </a:extLst>
          </p:cNvPr>
          <p:cNvPicPr>
            <a:picLocks noChangeAspect="1"/>
          </p:cNvPicPr>
          <p:nvPr/>
        </p:nvPicPr>
        <p:blipFill rotWithShape="1">
          <a:blip r:embed="rId8"/>
          <a:srcRect b="8931"/>
          <a:stretch/>
        </p:blipFill>
        <p:spPr>
          <a:xfrm>
            <a:off x="8180228" y="2385194"/>
            <a:ext cx="3200400" cy="249820"/>
          </a:xfrm>
          <a:prstGeom prst="rect">
            <a:avLst/>
          </a:prstGeom>
        </p:spPr>
      </p:pic>
      <p:pic>
        <p:nvPicPr>
          <p:cNvPr id="27" name="图片 26">
            <a:extLst>
              <a:ext uri="{FF2B5EF4-FFF2-40B4-BE49-F238E27FC236}">
                <a16:creationId xmlns:a16="http://schemas.microsoft.com/office/drawing/2014/main" id="{EE87400E-3794-44FF-8A29-4C3C1C1909E0}"/>
              </a:ext>
            </a:extLst>
          </p:cNvPr>
          <p:cNvPicPr>
            <a:picLocks noChangeAspect="1"/>
          </p:cNvPicPr>
          <p:nvPr/>
        </p:nvPicPr>
        <p:blipFill rotWithShape="1">
          <a:blip r:embed="rId7"/>
          <a:srcRect t="38129"/>
          <a:stretch/>
        </p:blipFill>
        <p:spPr>
          <a:xfrm>
            <a:off x="7251540" y="4672739"/>
            <a:ext cx="4305300" cy="1850428"/>
          </a:xfrm>
          <a:prstGeom prst="rect">
            <a:avLst/>
          </a:prstGeom>
        </p:spPr>
      </p:pic>
      <p:pic>
        <p:nvPicPr>
          <p:cNvPr id="3" name="图片 2">
            <a:extLst>
              <a:ext uri="{FF2B5EF4-FFF2-40B4-BE49-F238E27FC236}">
                <a16:creationId xmlns:a16="http://schemas.microsoft.com/office/drawing/2014/main" id="{9EE31C84-1EB7-44F4-9387-6B42622E382B}"/>
              </a:ext>
            </a:extLst>
          </p:cNvPr>
          <p:cNvPicPr>
            <a:picLocks noChangeAspect="1"/>
          </p:cNvPicPr>
          <p:nvPr/>
        </p:nvPicPr>
        <p:blipFill rotWithShape="1">
          <a:blip r:embed="rId9"/>
          <a:srcRect t="2557"/>
          <a:stretch/>
        </p:blipFill>
        <p:spPr>
          <a:xfrm>
            <a:off x="1403189" y="5849489"/>
            <a:ext cx="3921286" cy="673678"/>
          </a:xfrm>
          <a:prstGeom prst="rect">
            <a:avLst/>
          </a:prstGeom>
        </p:spPr>
      </p:pic>
    </p:spTree>
    <p:extLst>
      <p:ext uri="{BB962C8B-B14F-4D97-AF65-F5344CB8AC3E}">
        <p14:creationId xmlns:p14="http://schemas.microsoft.com/office/powerpoint/2010/main" val="259646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7837328" y="1320488"/>
            <a:ext cx="6143624" cy="369332"/>
          </a:xfrm>
          <a:prstGeom prst="rect">
            <a:avLst/>
          </a:prstGeom>
          <a:noFill/>
        </p:spPr>
        <p:txBody>
          <a:bodyPr wrap="square">
            <a:spAutoFit/>
          </a:bodyPr>
          <a:lstStyle/>
          <a:p>
            <a:r>
              <a:rPr lang="en-US" altLang="zh-CN" b="1" dirty="0"/>
              <a:t>Knowledge Introduction</a:t>
            </a:r>
            <a:endParaRPr lang="zh-CN" altLang="en-US" b="1" dirty="0"/>
          </a:p>
        </p:txBody>
      </p:sp>
      <p:pic>
        <p:nvPicPr>
          <p:cNvPr id="18" name="图片 17">
            <a:extLst>
              <a:ext uri="{FF2B5EF4-FFF2-40B4-BE49-F238E27FC236}">
                <a16:creationId xmlns:a16="http://schemas.microsoft.com/office/drawing/2014/main" id="{E5718807-2C1C-4167-8B1E-43D31B6390C8}"/>
              </a:ext>
            </a:extLst>
          </p:cNvPr>
          <p:cNvPicPr>
            <a:picLocks noChangeAspect="1"/>
          </p:cNvPicPr>
          <p:nvPr/>
        </p:nvPicPr>
        <p:blipFill rotWithShape="1">
          <a:blip r:embed="rId3"/>
          <a:srcRect r="1219"/>
          <a:stretch/>
        </p:blipFill>
        <p:spPr>
          <a:xfrm>
            <a:off x="93503" y="1505154"/>
            <a:ext cx="7124700" cy="3894842"/>
          </a:xfrm>
          <a:prstGeom prst="rect">
            <a:avLst/>
          </a:prstGeom>
        </p:spPr>
      </p:pic>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8675545D-97DF-48C9-BF67-E2AFB2DA8E09}"/>
                  </a:ext>
                </a:extLst>
              </p:cNvPr>
              <p:cNvSpPr txBox="1"/>
              <p:nvPr/>
            </p:nvSpPr>
            <p:spPr>
              <a:xfrm>
                <a:off x="529400" y="5742194"/>
                <a:ext cx="5642800" cy="592791"/>
              </a:xfrm>
              <a:prstGeom prst="rect">
                <a:avLst/>
              </a:prstGeom>
              <a:noFill/>
            </p:spPr>
            <p:txBody>
              <a:bodyPr wrap="square">
                <a:spAutoFit/>
              </a:bodyPr>
              <a:lstStyle/>
              <a:p>
                <a:r>
                  <a:rPr lang="zh-CN" altLang="en-US" sz="1600" dirty="0">
                    <a:latin typeface="Times New Roman" panose="02020603050405020304" pitchFamily="18" charset="0"/>
                    <a:cs typeface="Times New Roman" panose="02020603050405020304" pitchFamily="18" charset="0"/>
                  </a:rPr>
                  <a:t>For each phrase </a:t>
                </a:r>
                <a14:m>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𝑠</m:t>
                        </m:r>
                      </m:e>
                      <m:sup>
                        <m:r>
                          <a:rPr lang="en-US" altLang="zh-CN" sz="1600" b="0" i="1" smtClean="0">
                            <a:latin typeface="Cambria Math" panose="02040503050406030204" pitchFamily="18" charset="0"/>
                          </a:rPr>
                          <m:t>𝑖</m:t>
                        </m:r>
                      </m:sup>
                    </m:sSup>
                  </m:oMath>
                </a14:m>
                <a:r>
                  <a:rPr lang="zh-CN" altLang="en-US" sz="1600" dirty="0">
                    <a:latin typeface="Times New Roman" panose="02020603050405020304" pitchFamily="18" charset="0"/>
                    <a:cs typeface="Times New Roman" panose="02020603050405020304" pitchFamily="18" charset="0"/>
                  </a:rPr>
                  <a:t> in SenticNet, there is a quintuple </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&lt;polarity_value, polarity_intense, moodtags, sentics, semantics&gt;</a:t>
                </a:r>
              </a:p>
            </p:txBody>
          </p:sp>
        </mc:Choice>
        <mc:Fallback>
          <p:sp>
            <p:nvSpPr>
              <p:cNvPr id="28" name="文本框 27">
                <a:extLst>
                  <a:ext uri="{FF2B5EF4-FFF2-40B4-BE49-F238E27FC236}">
                    <a16:creationId xmlns:a16="http://schemas.microsoft.com/office/drawing/2014/main" id="{8675545D-97DF-48C9-BF67-E2AFB2DA8E09}"/>
                  </a:ext>
                </a:extLst>
              </p:cNvPr>
              <p:cNvSpPr txBox="1">
                <a:spLocks noRot="1" noChangeAspect="1" noMove="1" noResize="1" noEditPoints="1" noAdjustHandles="1" noChangeArrowheads="1" noChangeShapeType="1" noTextEdit="1"/>
              </p:cNvSpPr>
              <p:nvPr/>
            </p:nvSpPr>
            <p:spPr>
              <a:xfrm>
                <a:off x="529400" y="5742194"/>
                <a:ext cx="5642800" cy="592791"/>
              </a:xfrm>
              <a:prstGeom prst="rect">
                <a:avLst/>
              </a:prstGeom>
              <a:blipFill>
                <a:blip r:embed="rId4"/>
                <a:stretch>
                  <a:fillRect l="-648" t="-1031" b="-12371"/>
                </a:stretch>
              </a:blipFill>
            </p:spPr>
            <p:txBody>
              <a:bodyPr/>
              <a:lstStyle/>
              <a:p>
                <a:r>
                  <a:rPr lang="zh-CN" altLang="en-US">
                    <a:noFill/>
                  </a:rPr>
                  <a:t> </a:t>
                </a:r>
              </a:p>
            </p:txBody>
          </p:sp>
        </mc:Fallback>
      </mc:AlternateContent>
      <p:pic>
        <p:nvPicPr>
          <p:cNvPr id="29" name="图片 28">
            <a:extLst>
              <a:ext uri="{FF2B5EF4-FFF2-40B4-BE49-F238E27FC236}">
                <a16:creationId xmlns:a16="http://schemas.microsoft.com/office/drawing/2014/main" id="{5606AAAB-8C1D-48CB-AF48-AE16A89513B9}"/>
              </a:ext>
            </a:extLst>
          </p:cNvPr>
          <p:cNvPicPr>
            <a:picLocks noChangeAspect="1"/>
          </p:cNvPicPr>
          <p:nvPr/>
        </p:nvPicPr>
        <p:blipFill rotWithShape="1">
          <a:blip r:embed="rId5"/>
          <a:srcRect t="7826"/>
          <a:stretch/>
        </p:blipFill>
        <p:spPr>
          <a:xfrm>
            <a:off x="7545372" y="2216814"/>
            <a:ext cx="3902477" cy="290513"/>
          </a:xfrm>
          <a:prstGeom prst="rect">
            <a:avLst/>
          </a:prstGeom>
        </p:spPr>
      </p:pic>
      <p:pic>
        <p:nvPicPr>
          <p:cNvPr id="32" name="图片 31">
            <a:extLst>
              <a:ext uri="{FF2B5EF4-FFF2-40B4-BE49-F238E27FC236}">
                <a16:creationId xmlns:a16="http://schemas.microsoft.com/office/drawing/2014/main" id="{913DFE0B-7955-456F-9E13-6420257A61BD}"/>
              </a:ext>
            </a:extLst>
          </p:cNvPr>
          <p:cNvPicPr>
            <a:picLocks noChangeAspect="1"/>
          </p:cNvPicPr>
          <p:nvPr/>
        </p:nvPicPr>
        <p:blipFill>
          <a:blip r:embed="rId6"/>
          <a:stretch>
            <a:fillRect/>
          </a:stretch>
        </p:blipFill>
        <p:spPr>
          <a:xfrm>
            <a:off x="7779054" y="2803147"/>
            <a:ext cx="3574746" cy="362474"/>
          </a:xfrm>
          <a:prstGeom prst="rect">
            <a:avLst/>
          </a:prstGeom>
        </p:spPr>
      </p:pic>
      <p:pic>
        <p:nvPicPr>
          <p:cNvPr id="34" name="图片 33">
            <a:extLst>
              <a:ext uri="{FF2B5EF4-FFF2-40B4-BE49-F238E27FC236}">
                <a16:creationId xmlns:a16="http://schemas.microsoft.com/office/drawing/2014/main" id="{31503A2A-6020-4D4D-B1F3-473036D043B8}"/>
              </a:ext>
            </a:extLst>
          </p:cNvPr>
          <p:cNvPicPr>
            <a:picLocks noChangeAspect="1"/>
          </p:cNvPicPr>
          <p:nvPr/>
        </p:nvPicPr>
        <p:blipFill>
          <a:blip r:embed="rId7"/>
          <a:stretch>
            <a:fillRect/>
          </a:stretch>
        </p:blipFill>
        <p:spPr>
          <a:xfrm>
            <a:off x="8551928" y="3440562"/>
            <a:ext cx="1719116" cy="277073"/>
          </a:xfrm>
          <a:prstGeom prst="rect">
            <a:avLst/>
          </a:prstGeom>
        </p:spPr>
      </p:pic>
      <p:pic>
        <p:nvPicPr>
          <p:cNvPr id="36" name="图片 35">
            <a:extLst>
              <a:ext uri="{FF2B5EF4-FFF2-40B4-BE49-F238E27FC236}">
                <a16:creationId xmlns:a16="http://schemas.microsoft.com/office/drawing/2014/main" id="{C66D7A7E-5B25-4955-B321-9BA4C51440A3}"/>
              </a:ext>
            </a:extLst>
          </p:cNvPr>
          <p:cNvPicPr>
            <a:picLocks noChangeAspect="1"/>
          </p:cNvPicPr>
          <p:nvPr/>
        </p:nvPicPr>
        <p:blipFill>
          <a:blip r:embed="rId8"/>
          <a:stretch>
            <a:fillRect/>
          </a:stretch>
        </p:blipFill>
        <p:spPr>
          <a:xfrm>
            <a:off x="7375123" y="4197839"/>
            <a:ext cx="4072726" cy="1202157"/>
          </a:xfrm>
          <a:prstGeom prst="rect">
            <a:avLst/>
          </a:prstGeom>
        </p:spPr>
      </p:pic>
    </p:spTree>
    <p:extLst>
      <p:ext uri="{BB962C8B-B14F-4D97-AF65-F5344CB8AC3E}">
        <p14:creationId xmlns:p14="http://schemas.microsoft.com/office/powerpoint/2010/main" val="251827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73FC3B7-06AB-4CCA-B72A-A37A06A4B066}"/>
              </a:ext>
            </a:extLst>
          </p:cNvPr>
          <p:cNvPicPr>
            <a:picLocks noChangeAspect="1"/>
          </p:cNvPicPr>
          <p:nvPr/>
        </p:nvPicPr>
        <p:blipFill>
          <a:blip r:embed="rId2"/>
          <a:stretch>
            <a:fillRect/>
          </a:stretch>
        </p:blipFill>
        <p:spPr>
          <a:xfrm>
            <a:off x="1380355" y="2066001"/>
            <a:ext cx="8974090" cy="3475021"/>
          </a:xfrm>
          <a:prstGeom prst="rect">
            <a:avLst/>
          </a:prstGeom>
        </p:spPr>
      </p:pic>
    </p:spTree>
    <p:extLst>
      <p:ext uri="{BB962C8B-B14F-4D97-AF65-F5344CB8AC3E}">
        <p14:creationId xmlns:p14="http://schemas.microsoft.com/office/powerpoint/2010/main" val="216616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8672051" y="1244736"/>
            <a:ext cx="6143624" cy="369332"/>
          </a:xfrm>
          <a:prstGeom prst="rect">
            <a:avLst/>
          </a:prstGeom>
          <a:noFill/>
        </p:spPr>
        <p:txBody>
          <a:bodyPr wrap="square">
            <a:spAutoFit/>
          </a:bodyPr>
          <a:lstStyle/>
          <a:p>
            <a:r>
              <a:rPr lang="en-US" altLang="zh-CN" b="1" dirty="0"/>
              <a:t>Self-Matching</a:t>
            </a:r>
            <a:endParaRPr lang="zh-CN" altLang="en-US" b="1" dirty="0"/>
          </a:p>
        </p:txBody>
      </p:sp>
      <p:pic>
        <p:nvPicPr>
          <p:cNvPr id="18" name="图片 17">
            <a:extLst>
              <a:ext uri="{FF2B5EF4-FFF2-40B4-BE49-F238E27FC236}">
                <a16:creationId xmlns:a16="http://schemas.microsoft.com/office/drawing/2014/main" id="{E5718807-2C1C-4167-8B1E-43D31B6390C8}"/>
              </a:ext>
            </a:extLst>
          </p:cNvPr>
          <p:cNvPicPr>
            <a:picLocks noChangeAspect="1"/>
          </p:cNvPicPr>
          <p:nvPr/>
        </p:nvPicPr>
        <p:blipFill rotWithShape="1">
          <a:blip r:embed="rId3"/>
          <a:srcRect r="1219"/>
          <a:stretch/>
        </p:blipFill>
        <p:spPr>
          <a:xfrm>
            <a:off x="0" y="1923147"/>
            <a:ext cx="7124700" cy="3894842"/>
          </a:xfrm>
          <a:prstGeom prst="rect">
            <a:avLst/>
          </a:prstGeom>
        </p:spPr>
      </p:pic>
      <p:pic>
        <p:nvPicPr>
          <p:cNvPr id="3" name="图片 2">
            <a:extLst>
              <a:ext uri="{FF2B5EF4-FFF2-40B4-BE49-F238E27FC236}">
                <a16:creationId xmlns:a16="http://schemas.microsoft.com/office/drawing/2014/main" id="{486B2C6E-7B0E-47FE-86D0-CF17AA5AC61C}"/>
              </a:ext>
            </a:extLst>
          </p:cNvPr>
          <p:cNvPicPr>
            <a:picLocks noChangeAspect="1"/>
          </p:cNvPicPr>
          <p:nvPr/>
        </p:nvPicPr>
        <p:blipFill rotWithShape="1">
          <a:blip r:embed="rId4"/>
          <a:srcRect t="7440" b="77543"/>
          <a:stretch/>
        </p:blipFill>
        <p:spPr>
          <a:xfrm>
            <a:off x="7074305" y="1739729"/>
            <a:ext cx="4643385" cy="369332"/>
          </a:xfrm>
          <a:prstGeom prst="rect">
            <a:avLst/>
          </a:prstGeom>
        </p:spPr>
      </p:pic>
      <p:pic>
        <p:nvPicPr>
          <p:cNvPr id="5" name="图片 4">
            <a:extLst>
              <a:ext uri="{FF2B5EF4-FFF2-40B4-BE49-F238E27FC236}">
                <a16:creationId xmlns:a16="http://schemas.microsoft.com/office/drawing/2014/main" id="{F704110E-8030-4790-9CA3-F81FD39C8A30}"/>
              </a:ext>
            </a:extLst>
          </p:cNvPr>
          <p:cNvPicPr>
            <a:picLocks noChangeAspect="1"/>
          </p:cNvPicPr>
          <p:nvPr/>
        </p:nvPicPr>
        <p:blipFill rotWithShape="1">
          <a:blip r:embed="rId5"/>
          <a:srcRect b="36464"/>
          <a:stretch/>
        </p:blipFill>
        <p:spPr>
          <a:xfrm>
            <a:off x="7363018" y="2497655"/>
            <a:ext cx="4354672" cy="931345"/>
          </a:xfrm>
          <a:prstGeom prst="rect">
            <a:avLst/>
          </a:prstGeom>
        </p:spPr>
      </p:pic>
      <p:pic>
        <p:nvPicPr>
          <p:cNvPr id="8" name="图片 7">
            <a:extLst>
              <a:ext uri="{FF2B5EF4-FFF2-40B4-BE49-F238E27FC236}">
                <a16:creationId xmlns:a16="http://schemas.microsoft.com/office/drawing/2014/main" id="{28A4FC46-DEDE-4C28-9848-4FFB68835C9A}"/>
              </a:ext>
            </a:extLst>
          </p:cNvPr>
          <p:cNvPicPr>
            <a:picLocks noChangeAspect="1"/>
          </p:cNvPicPr>
          <p:nvPr/>
        </p:nvPicPr>
        <p:blipFill>
          <a:blip r:embed="rId6"/>
          <a:stretch>
            <a:fillRect/>
          </a:stretch>
        </p:blipFill>
        <p:spPr>
          <a:xfrm>
            <a:off x="8672051" y="3812514"/>
            <a:ext cx="2449958" cy="400105"/>
          </a:xfrm>
          <a:prstGeom prst="rect">
            <a:avLst/>
          </a:prstGeom>
        </p:spPr>
      </p:pic>
      <p:pic>
        <p:nvPicPr>
          <p:cNvPr id="10" name="图片 9">
            <a:extLst>
              <a:ext uri="{FF2B5EF4-FFF2-40B4-BE49-F238E27FC236}">
                <a16:creationId xmlns:a16="http://schemas.microsoft.com/office/drawing/2014/main" id="{0BC2A9E4-6778-48DE-8ED6-26A92E25F0E0}"/>
              </a:ext>
            </a:extLst>
          </p:cNvPr>
          <p:cNvPicPr>
            <a:picLocks noChangeAspect="1"/>
          </p:cNvPicPr>
          <p:nvPr/>
        </p:nvPicPr>
        <p:blipFill rotWithShape="1">
          <a:blip r:embed="rId7"/>
          <a:srcRect b="57058"/>
          <a:stretch/>
        </p:blipFill>
        <p:spPr>
          <a:xfrm>
            <a:off x="8091190" y="4215660"/>
            <a:ext cx="3030819" cy="672345"/>
          </a:xfrm>
          <a:prstGeom prst="rect">
            <a:avLst/>
          </a:prstGeom>
        </p:spPr>
      </p:pic>
      <p:pic>
        <p:nvPicPr>
          <p:cNvPr id="12" name="图片 11">
            <a:extLst>
              <a:ext uri="{FF2B5EF4-FFF2-40B4-BE49-F238E27FC236}">
                <a16:creationId xmlns:a16="http://schemas.microsoft.com/office/drawing/2014/main" id="{BFAF5CA8-1B6E-45A9-982F-7B14B534D83A}"/>
              </a:ext>
            </a:extLst>
          </p:cNvPr>
          <p:cNvPicPr>
            <a:picLocks noChangeAspect="1"/>
          </p:cNvPicPr>
          <p:nvPr/>
        </p:nvPicPr>
        <p:blipFill>
          <a:blip r:embed="rId8"/>
          <a:stretch>
            <a:fillRect/>
          </a:stretch>
        </p:blipFill>
        <p:spPr>
          <a:xfrm>
            <a:off x="7484608" y="5672304"/>
            <a:ext cx="4707392" cy="544713"/>
          </a:xfrm>
          <a:prstGeom prst="rect">
            <a:avLst/>
          </a:prstGeom>
        </p:spPr>
      </p:pic>
      <p:pic>
        <p:nvPicPr>
          <p:cNvPr id="20" name="图片 19">
            <a:extLst>
              <a:ext uri="{FF2B5EF4-FFF2-40B4-BE49-F238E27FC236}">
                <a16:creationId xmlns:a16="http://schemas.microsoft.com/office/drawing/2014/main" id="{CD2D43A9-276E-479B-983F-E10DB44B4921}"/>
              </a:ext>
            </a:extLst>
          </p:cNvPr>
          <p:cNvPicPr>
            <a:picLocks noChangeAspect="1"/>
          </p:cNvPicPr>
          <p:nvPr/>
        </p:nvPicPr>
        <p:blipFill rotWithShape="1">
          <a:blip r:embed="rId4"/>
          <a:srcRect t="81108"/>
          <a:stretch/>
        </p:blipFill>
        <p:spPr>
          <a:xfrm>
            <a:off x="7099503" y="2124456"/>
            <a:ext cx="4643385" cy="464635"/>
          </a:xfrm>
          <a:prstGeom prst="rect">
            <a:avLst/>
          </a:prstGeom>
        </p:spPr>
      </p:pic>
      <p:pic>
        <p:nvPicPr>
          <p:cNvPr id="21" name="图片 20">
            <a:extLst>
              <a:ext uri="{FF2B5EF4-FFF2-40B4-BE49-F238E27FC236}">
                <a16:creationId xmlns:a16="http://schemas.microsoft.com/office/drawing/2014/main" id="{FC2A6099-EAE1-459F-B1C7-86316AB9C7ED}"/>
              </a:ext>
            </a:extLst>
          </p:cNvPr>
          <p:cNvPicPr>
            <a:picLocks noChangeAspect="1"/>
          </p:cNvPicPr>
          <p:nvPr/>
        </p:nvPicPr>
        <p:blipFill rotWithShape="1">
          <a:blip r:embed="rId5"/>
          <a:srcRect t="79269" r="8413" b="-2509"/>
          <a:stretch/>
        </p:blipFill>
        <p:spPr>
          <a:xfrm>
            <a:off x="7957870" y="3468811"/>
            <a:ext cx="3988324" cy="340662"/>
          </a:xfrm>
          <a:prstGeom prst="rect">
            <a:avLst/>
          </a:prstGeom>
        </p:spPr>
      </p:pic>
      <p:pic>
        <p:nvPicPr>
          <p:cNvPr id="22" name="图片 21">
            <a:extLst>
              <a:ext uri="{FF2B5EF4-FFF2-40B4-BE49-F238E27FC236}">
                <a16:creationId xmlns:a16="http://schemas.microsoft.com/office/drawing/2014/main" id="{0F049ED8-3D5C-4246-99DB-23C3292557A6}"/>
              </a:ext>
            </a:extLst>
          </p:cNvPr>
          <p:cNvPicPr>
            <a:picLocks noChangeAspect="1"/>
          </p:cNvPicPr>
          <p:nvPr/>
        </p:nvPicPr>
        <p:blipFill rotWithShape="1">
          <a:blip r:embed="rId7"/>
          <a:srcRect t="57058"/>
          <a:stretch/>
        </p:blipFill>
        <p:spPr>
          <a:xfrm>
            <a:off x="8086395" y="4906613"/>
            <a:ext cx="2907917" cy="645081"/>
          </a:xfrm>
          <a:prstGeom prst="rect">
            <a:avLst/>
          </a:prstGeom>
        </p:spPr>
      </p:pic>
    </p:spTree>
    <p:extLst>
      <p:ext uri="{BB962C8B-B14F-4D97-AF65-F5344CB8AC3E}">
        <p14:creationId xmlns:p14="http://schemas.microsoft.com/office/powerpoint/2010/main" val="4181908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10509</TotalTime>
  <Words>696</Words>
  <Application>Microsoft Office PowerPoint</Application>
  <PresentationFormat>宽屏</PresentationFormat>
  <Paragraphs>67</Paragraphs>
  <Slides>16</Slides>
  <Notes>10</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PowerPoint 演示文稿</vt:lpstr>
      <vt:lpstr>Method</vt:lpstr>
      <vt:lpstr>Method</vt:lpstr>
      <vt:lpstr>Experiments</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1497</cp:revision>
  <dcterms:created xsi:type="dcterms:W3CDTF">2017-04-22T07:59:00Z</dcterms:created>
  <dcterms:modified xsi:type="dcterms:W3CDTF">2021-12-12T05:11:25Z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